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51" r:id="rId2"/>
    <p:sldId id="363" r:id="rId3"/>
    <p:sldId id="364" r:id="rId4"/>
    <p:sldId id="365" r:id="rId5"/>
    <p:sldId id="366" r:id="rId6"/>
    <p:sldId id="367" r:id="rId7"/>
    <p:sldId id="368" r:id="rId8"/>
    <p:sldId id="369" r:id="rId9"/>
    <p:sldId id="370" r:id="rId10"/>
    <p:sldId id="371" r:id="rId11"/>
    <p:sldId id="372" r:id="rId12"/>
    <p:sldId id="374" r:id="rId13"/>
    <p:sldId id="375" r:id="rId14"/>
    <p:sldId id="376" r:id="rId15"/>
    <p:sldId id="362" r:id="rId16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6600"/>
    <a:srgbClr val="000000"/>
    <a:srgbClr val="B88800"/>
    <a:srgbClr val="FF9900"/>
    <a:srgbClr val="B2B2B2"/>
    <a:srgbClr val="FFFF00"/>
    <a:srgbClr val="E2A700"/>
    <a:srgbClr val="FFC000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789" autoAdjust="0"/>
  </p:normalViewPr>
  <p:slideViewPr>
    <p:cSldViewPr snapToGrid="0">
      <p:cViewPr>
        <p:scale>
          <a:sx n="103" d="100"/>
          <a:sy n="103" d="100"/>
        </p:scale>
        <p:origin x="-2016" y="-248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exercise 26c.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Color </a:t>
            </a:r>
            <a:r>
              <a:rPr lang="en-US" dirty="0" smtClean="0"/>
              <a:t>display of inline 2013 with </a:t>
            </a:r>
            <a:r>
              <a:rPr lang="en-US" dirty="0" smtClean="0"/>
              <a:t>interpretation.</a:t>
            </a:r>
            <a:r>
              <a:rPr lang="en-US" baseline="0" dirty="0" smtClean="0"/>
              <a:t> </a:t>
            </a:r>
            <a:r>
              <a:rPr lang="en-US" dirty="0" smtClean="0"/>
              <a:t>OGWC </a:t>
            </a:r>
            <a:r>
              <a:rPr lang="en-US" dirty="0" smtClean="0"/>
              <a:t>= original (pre-production) </a:t>
            </a:r>
            <a:r>
              <a:rPr lang="en-US" dirty="0" smtClean="0"/>
              <a:t>GWC.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is at a depth of 1151 meters.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Map </a:t>
            </a:r>
            <a:r>
              <a:rPr lang="en-US" dirty="0" smtClean="0"/>
              <a:t>showing the extent of the gas field, as </a:t>
            </a:r>
            <a:r>
              <a:rPr lang="en-US" dirty="0" smtClean="0"/>
              <a:t>evidenced </a:t>
            </a:r>
            <a:r>
              <a:rPr lang="en-US" dirty="0" smtClean="0"/>
              <a:t>by seismic </a:t>
            </a:r>
            <a:r>
              <a:rPr lang="en-US" dirty="0" smtClean="0"/>
              <a:t>interpretation</a:t>
            </a:r>
            <a:r>
              <a:rPr lang="en-US" baseline="0" dirty="0" smtClean="0"/>
              <a:t>. </a:t>
            </a:r>
            <a:r>
              <a:rPr lang="en-US" dirty="0" smtClean="0"/>
              <a:t>The </a:t>
            </a:r>
            <a:r>
              <a:rPr lang="en-US" dirty="0" smtClean="0"/>
              <a:t>red circles are where the OGWC intersects the top of the reservoir.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Inline </a:t>
            </a:r>
            <a:r>
              <a:rPr lang="en-US" dirty="0" smtClean="0"/>
              <a:t>2013 datumed (flattened) on the OGWC “horizon.</a:t>
            </a:r>
            <a:r>
              <a:rPr lang="en-US" dirty="0" smtClean="0"/>
              <a:t>”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is a way to take out overlying velocity </a:t>
            </a:r>
            <a:r>
              <a:rPr lang="en-US" dirty="0" smtClean="0"/>
              <a:t>effects.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was done to try to identify</a:t>
            </a:r>
            <a:r>
              <a:rPr lang="en-US" baseline="0" dirty="0" smtClean="0"/>
              <a:t> the GWC when the survey was acquired in 2000.</a:t>
            </a:r>
          </a:p>
          <a:p>
            <a:r>
              <a:rPr lang="en-US" baseline="0" dirty="0" smtClean="0"/>
              <a:t>CGWC – Current (year 2000) </a:t>
            </a:r>
            <a:r>
              <a:rPr lang="en-US" baseline="0" dirty="0" smtClean="0"/>
              <a:t>GWC. The </a:t>
            </a:r>
            <a:r>
              <a:rPr lang="en-US" baseline="0" dirty="0" smtClean="0"/>
              <a:t>CGWC depth was 1106 </a:t>
            </a:r>
            <a:r>
              <a:rPr lang="en-US" baseline="0" dirty="0" smtClean="0"/>
              <a:t>meters. Thus</a:t>
            </a:r>
            <a:r>
              <a:rPr lang="en-US" baseline="0" dirty="0" smtClean="0"/>
              <a:t>, in 2000, the GWC had risen 45 m (1151 – 1106).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dirty="0" smtClean="0"/>
              <a:t>comparison of crossline 3661 with OGWC and CGWC without and with </a:t>
            </a:r>
            <a:r>
              <a:rPr lang="en-US" dirty="0" err="1" smtClean="0"/>
              <a:t>datuming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Lateral</a:t>
            </a:r>
            <a:r>
              <a:rPr lang="en-US" baseline="0" dirty="0" smtClean="0"/>
              <a:t> </a:t>
            </a:r>
            <a:r>
              <a:rPr lang="en-US" baseline="0" dirty="0" smtClean="0"/>
              <a:t>velocity changes above the reservoir cause the fluid contacts to be curved in depth.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Map that shows </a:t>
            </a:r>
            <a:r>
              <a:rPr lang="en-US" dirty="0" smtClean="0"/>
              <a:t>the extent of the CGWC </a:t>
            </a:r>
            <a:r>
              <a:rPr lang="en-US" dirty="0" smtClean="0"/>
              <a:t>interpretation.</a:t>
            </a:r>
            <a:r>
              <a:rPr lang="en-US" baseline="0" dirty="0" smtClean="0"/>
              <a:t> </a:t>
            </a:r>
            <a:r>
              <a:rPr lang="en-US" dirty="0" smtClean="0"/>
              <a:t>It </a:t>
            </a:r>
            <a:r>
              <a:rPr lang="en-US" dirty="0" smtClean="0"/>
              <a:t>was apparent (after datuming) to the east of the Green </a:t>
            </a:r>
            <a:r>
              <a:rPr lang="en-US" dirty="0" smtClean="0"/>
              <a:t>Fault.</a:t>
            </a:r>
            <a:r>
              <a:rPr lang="en-US" baseline="0" dirty="0" smtClean="0"/>
              <a:t> </a:t>
            </a:r>
            <a:r>
              <a:rPr lang="en-US" dirty="0" smtClean="0"/>
              <a:t>It </a:t>
            </a:r>
            <a:r>
              <a:rPr lang="en-US" dirty="0" smtClean="0"/>
              <a:t>was not identified west of the Green Fault.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GWC </a:t>
            </a:r>
            <a:r>
              <a:rPr lang="en-US" dirty="0" smtClean="0"/>
              <a:t>on inline 1800.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GWC </a:t>
            </a:r>
            <a:r>
              <a:rPr lang="en-US" dirty="0" smtClean="0"/>
              <a:t>on inline 1850.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GWC </a:t>
            </a:r>
            <a:r>
              <a:rPr lang="en-US" dirty="0" smtClean="0"/>
              <a:t>on inline 1900.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GWC </a:t>
            </a:r>
            <a:r>
              <a:rPr lang="en-US" dirty="0" smtClean="0"/>
              <a:t>on inline 1950.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GWC </a:t>
            </a:r>
            <a:r>
              <a:rPr lang="en-US" dirty="0" smtClean="0"/>
              <a:t>on inline 2000.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GWC </a:t>
            </a:r>
            <a:r>
              <a:rPr lang="en-US" dirty="0" smtClean="0"/>
              <a:t>on inline 2050.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GWC </a:t>
            </a:r>
            <a:r>
              <a:rPr lang="en-US" dirty="0" smtClean="0"/>
              <a:t>on inline 2100.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Color </a:t>
            </a:r>
            <a:r>
              <a:rPr lang="en-US" dirty="0" smtClean="0"/>
              <a:t>display of inline 2013.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26c: DHI Mapping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4850" y="2041365"/>
            <a:ext cx="3719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DHI Mapping Barracouta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1426" y="4573095"/>
            <a:ext cx="8044874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several inlines and crosslines to complete the mapping of the GWC at Barracouta.  </a:t>
            </a: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Draw a polygon to define part of the field.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33" name="Picture 63" descr="dhi-in1915"/>
          <p:cNvPicPr>
            <a:picLocks noChangeAspect="1" noChangeArrowheads="1"/>
          </p:cNvPicPr>
          <p:nvPr/>
        </p:nvPicPr>
        <p:blipFill>
          <a:blip r:embed="rId3" cstate="print"/>
          <a:srcRect l="4968" t="17125" r="30647" b="16159"/>
          <a:stretch>
            <a:fillRect/>
          </a:stretch>
        </p:blipFill>
        <p:spPr bwMode="auto">
          <a:xfrm>
            <a:off x="3685309" y="1486988"/>
            <a:ext cx="477981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Inline 2013</a:t>
            </a:r>
          </a:p>
        </p:txBody>
      </p:sp>
      <p:pic>
        <p:nvPicPr>
          <p:cNvPr id="87044" name="Picture 4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" y="1417638"/>
            <a:ext cx="8061325" cy="4407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3"/>
          <p:cNvGrpSpPr/>
          <p:nvPr/>
        </p:nvGrpSpPr>
        <p:grpSpPr>
          <a:xfrm>
            <a:off x="1203710" y="4955201"/>
            <a:ext cx="663190" cy="313059"/>
            <a:chOff x="1203710" y="4955201"/>
            <a:chExt cx="663190" cy="313059"/>
          </a:xfrm>
        </p:grpSpPr>
        <p:sp>
          <p:nvSpPr>
            <p:cNvPr id="87045" name="Oval 5"/>
            <p:cNvSpPr>
              <a:spLocks noChangeArrowheads="1"/>
            </p:cNvSpPr>
            <p:nvPr/>
          </p:nvSpPr>
          <p:spPr bwMode="auto">
            <a:xfrm>
              <a:off x="1292102" y="4979550"/>
              <a:ext cx="486406" cy="288710"/>
            </a:xfrm>
            <a:prstGeom prst="ellipse">
              <a:avLst/>
            </a:prstGeom>
            <a:solidFill>
              <a:srgbClr val="FFFFCC"/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800" b="1" dirty="0">
                <a:latin typeface="Times New Roman" pitchFamily="18" charset="0"/>
              </a:endParaRPr>
            </a:p>
          </p:txBody>
        </p:sp>
        <p:sp>
          <p:nvSpPr>
            <p:cNvPr id="87046" name="Text Box 6"/>
            <p:cNvSpPr txBox="1">
              <a:spLocks noChangeArrowheads="1"/>
            </p:cNvSpPr>
            <p:nvPr/>
          </p:nvSpPr>
          <p:spPr bwMode="auto">
            <a:xfrm>
              <a:off x="1203710" y="4955201"/>
              <a:ext cx="66319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Top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535283" y="5539528"/>
            <a:ext cx="748054" cy="307777"/>
            <a:chOff x="2535283" y="5539528"/>
            <a:chExt cx="748054" cy="307777"/>
          </a:xfrm>
        </p:grpSpPr>
        <p:sp>
          <p:nvSpPr>
            <p:cNvPr id="87047" name="Oval 7"/>
            <p:cNvSpPr>
              <a:spLocks noChangeArrowheads="1"/>
            </p:cNvSpPr>
            <p:nvPr/>
          </p:nvSpPr>
          <p:spPr bwMode="auto">
            <a:xfrm>
              <a:off x="2535283" y="5549061"/>
              <a:ext cx="748054" cy="288710"/>
            </a:xfrm>
            <a:prstGeom prst="ellipse">
              <a:avLst/>
            </a:prstGeom>
            <a:solidFill>
              <a:srgbClr val="FFFFCC"/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800" b="1" dirty="0">
                <a:latin typeface="Times New Roman" pitchFamily="18" charset="0"/>
              </a:endParaRPr>
            </a:p>
          </p:txBody>
        </p:sp>
        <p:sp>
          <p:nvSpPr>
            <p:cNvPr id="87048" name="Text Box 8"/>
            <p:cNvSpPr txBox="1">
              <a:spLocks noChangeArrowheads="1"/>
            </p:cNvSpPr>
            <p:nvPr/>
          </p:nvSpPr>
          <p:spPr bwMode="auto">
            <a:xfrm>
              <a:off x="2601373" y="5539528"/>
              <a:ext cx="61587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Base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87050" name="Oval 10"/>
          <p:cNvSpPr>
            <a:spLocks noChangeArrowheads="1"/>
          </p:cNvSpPr>
          <p:nvPr/>
        </p:nvSpPr>
        <p:spPr bwMode="auto">
          <a:xfrm>
            <a:off x="2009004" y="3656008"/>
            <a:ext cx="800868" cy="304362"/>
          </a:xfrm>
          <a:prstGeom prst="ellipse">
            <a:avLst/>
          </a:prstGeom>
          <a:solidFill>
            <a:srgbClr val="FFFFCC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7051" name="Text Box 11"/>
          <p:cNvSpPr txBox="1">
            <a:spLocks noChangeArrowheads="1"/>
          </p:cNvSpPr>
          <p:nvPr/>
        </p:nvSpPr>
        <p:spPr bwMode="auto">
          <a:xfrm>
            <a:off x="2029367" y="3642094"/>
            <a:ext cx="76014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OGWC</a:t>
            </a:r>
            <a:endParaRPr lang="en-US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7052" name="Line 12"/>
          <p:cNvSpPr>
            <a:spLocks noChangeShapeType="1"/>
          </p:cNvSpPr>
          <p:nvPr/>
        </p:nvSpPr>
        <p:spPr bwMode="auto">
          <a:xfrm>
            <a:off x="2913180" y="3810797"/>
            <a:ext cx="3128245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pic>
        <p:nvPicPr>
          <p:cNvPr id="87054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5213" y="6046788"/>
            <a:ext cx="188595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1225" y="2254250"/>
            <a:ext cx="587375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75" name="Picture 3"/>
          <p:cNvPicPr preferRelativeResize="0">
            <a:picLocks noChangeAspect="1" noChangeArrowheads="1"/>
          </p:cNvPicPr>
          <p:nvPr/>
        </p:nvPicPr>
        <p:blipFill>
          <a:blip r:embed="rId4" cstate="print"/>
          <a:srcRect t="3053" b="7307"/>
          <a:stretch>
            <a:fillRect/>
          </a:stretch>
        </p:blipFill>
        <p:spPr bwMode="auto">
          <a:xfrm>
            <a:off x="1116013" y="1682750"/>
            <a:ext cx="589597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76" name="Picture 4"/>
          <p:cNvPicPr preferRelativeResize="0"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45113" y="5684838"/>
            <a:ext cx="1666875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987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of OGWC</a:t>
            </a: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1022350" y="6056313"/>
            <a:ext cx="63484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Unassigned fault contacts 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(red circles) were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used to mark DHI limits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Inline 2013</a:t>
            </a:r>
          </a:p>
        </p:txBody>
      </p:sp>
      <p:sp>
        <p:nvSpPr>
          <p:cNvPr id="81941" name="Text Box 21"/>
          <p:cNvSpPr txBox="1">
            <a:spLocks noChangeArrowheads="1"/>
          </p:cNvSpPr>
          <p:nvPr/>
        </p:nvSpPr>
        <p:spPr bwMode="auto">
          <a:xfrm>
            <a:off x="513151" y="5903913"/>
            <a:ext cx="47243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Datum on OGWC to aid in picking the CGWC</a:t>
            </a:r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3" cstate="print"/>
          <a:srcRect r="16327"/>
          <a:stretch>
            <a:fillRect/>
          </a:stretch>
        </p:blipFill>
        <p:spPr bwMode="auto">
          <a:xfrm>
            <a:off x="378378" y="1512888"/>
            <a:ext cx="8403020" cy="437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34" name="Line 14"/>
          <p:cNvSpPr>
            <a:spLocks noChangeShapeType="1"/>
          </p:cNvSpPr>
          <p:nvPr/>
        </p:nvSpPr>
        <p:spPr bwMode="auto">
          <a:xfrm>
            <a:off x="3796970" y="3884613"/>
            <a:ext cx="290037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grpSp>
        <p:nvGrpSpPr>
          <p:cNvPr id="31" name="Group 30"/>
          <p:cNvGrpSpPr/>
          <p:nvPr/>
        </p:nvGrpSpPr>
        <p:grpSpPr>
          <a:xfrm>
            <a:off x="6490468" y="3492609"/>
            <a:ext cx="1157640" cy="304800"/>
            <a:chOff x="5443413" y="3508375"/>
            <a:chExt cx="958529" cy="304800"/>
          </a:xfrm>
        </p:grpSpPr>
        <p:sp>
          <p:nvSpPr>
            <p:cNvPr id="81936" name="Oval 16"/>
            <p:cNvSpPr>
              <a:spLocks noChangeArrowheads="1"/>
            </p:cNvSpPr>
            <p:nvPr/>
          </p:nvSpPr>
          <p:spPr bwMode="auto">
            <a:xfrm>
              <a:off x="5443413" y="3521075"/>
              <a:ext cx="958529" cy="27781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81937" name="Text Box 17"/>
            <p:cNvSpPr txBox="1">
              <a:spLocks noChangeArrowheads="1"/>
            </p:cNvSpPr>
            <p:nvPr/>
          </p:nvSpPr>
          <p:spPr bwMode="auto">
            <a:xfrm>
              <a:off x="5548955" y="3508375"/>
              <a:ext cx="74744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4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CGWC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131686" y="4892139"/>
            <a:ext cx="800952" cy="313059"/>
            <a:chOff x="1203710" y="4955201"/>
            <a:chExt cx="663190" cy="313059"/>
          </a:xfrm>
        </p:grpSpPr>
        <p:sp>
          <p:nvSpPr>
            <p:cNvPr id="23" name="Oval 5"/>
            <p:cNvSpPr>
              <a:spLocks noChangeArrowheads="1"/>
            </p:cNvSpPr>
            <p:nvPr/>
          </p:nvSpPr>
          <p:spPr bwMode="auto">
            <a:xfrm>
              <a:off x="1292102" y="4979550"/>
              <a:ext cx="486406" cy="288710"/>
            </a:xfrm>
            <a:prstGeom prst="ellipse">
              <a:avLst/>
            </a:prstGeom>
            <a:solidFill>
              <a:srgbClr val="FFFFCC"/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800" b="1" dirty="0">
                <a:latin typeface="Times New Roman" pitchFamily="18" charset="0"/>
              </a:endParaRPr>
            </a:p>
          </p:txBody>
        </p:sp>
        <p:sp>
          <p:nvSpPr>
            <p:cNvPr id="24" name="Text Box 6"/>
            <p:cNvSpPr txBox="1">
              <a:spLocks noChangeArrowheads="1"/>
            </p:cNvSpPr>
            <p:nvPr/>
          </p:nvSpPr>
          <p:spPr bwMode="auto">
            <a:xfrm>
              <a:off x="1203710" y="4955201"/>
              <a:ext cx="66319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Top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301931" y="5507997"/>
            <a:ext cx="903444" cy="307777"/>
            <a:chOff x="2535283" y="5539528"/>
            <a:chExt cx="748054" cy="307777"/>
          </a:xfrm>
        </p:grpSpPr>
        <p:sp>
          <p:nvSpPr>
            <p:cNvPr id="26" name="Oval 7"/>
            <p:cNvSpPr>
              <a:spLocks noChangeArrowheads="1"/>
            </p:cNvSpPr>
            <p:nvPr/>
          </p:nvSpPr>
          <p:spPr bwMode="auto">
            <a:xfrm>
              <a:off x="2535283" y="5549061"/>
              <a:ext cx="748054" cy="288710"/>
            </a:xfrm>
            <a:prstGeom prst="ellipse">
              <a:avLst/>
            </a:prstGeom>
            <a:solidFill>
              <a:srgbClr val="FFFFCC"/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800" b="1" dirty="0">
                <a:latin typeface="Times New Roman" pitchFamily="18" charset="0"/>
              </a:endParaRPr>
            </a:p>
          </p:txBody>
        </p:sp>
        <p:sp>
          <p:nvSpPr>
            <p:cNvPr id="27" name="Text Box 8"/>
            <p:cNvSpPr txBox="1">
              <a:spLocks noChangeArrowheads="1"/>
            </p:cNvSpPr>
            <p:nvPr/>
          </p:nvSpPr>
          <p:spPr bwMode="auto">
            <a:xfrm>
              <a:off x="2601373" y="5539528"/>
              <a:ext cx="61587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Base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590176" y="3657860"/>
            <a:ext cx="967229" cy="318276"/>
            <a:chOff x="2009004" y="3642094"/>
            <a:chExt cx="800868" cy="318276"/>
          </a:xfrm>
        </p:grpSpPr>
        <p:sp>
          <p:nvSpPr>
            <p:cNvPr id="28" name="Oval 10"/>
            <p:cNvSpPr>
              <a:spLocks noChangeArrowheads="1"/>
            </p:cNvSpPr>
            <p:nvPr/>
          </p:nvSpPr>
          <p:spPr bwMode="auto">
            <a:xfrm>
              <a:off x="2009004" y="3656008"/>
              <a:ext cx="800868" cy="304362"/>
            </a:xfrm>
            <a:prstGeom prst="ellipse">
              <a:avLst/>
            </a:prstGeom>
            <a:solidFill>
              <a:srgbClr val="FFFFCC"/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9" name="Text Box 11"/>
            <p:cNvSpPr txBox="1">
              <a:spLocks noChangeArrowheads="1"/>
            </p:cNvSpPr>
            <p:nvPr/>
          </p:nvSpPr>
          <p:spPr bwMode="auto">
            <a:xfrm>
              <a:off x="2029367" y="3642094"/>
              <a:ext cx="76014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OGWC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Crossline 3661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58750" y="1465263"/>
            <a:ext cx="8802688" cy="4230687"/>
            <a:chOff x="283" y="334"/>
            <a:chExt cx="5320" cy="3169"/>
          </a:xfrm>
        </p:grpSpPr>
        <p:pic>
          <p:nvPicPr>
            <p:cNvPr id="8294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r="18713"/>
            <a:stretch>
              <a:fillRect/>
            </a:stretch>
          </p:blipFill>
          <p:spPr bwMode="auto">
            <a:xfrm>
              <a:off x="283" y="334"/>
              <a:ext cx="2602" cy="3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2949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 r="18433"/>
            <a:stretch>
              <a:fillRect/>
            </a:stretch>
          </p:blipFill>
          <p:spPr bwMode="auto">
            <a:xfrm>
              <a:off x="3001" y="334"/>
              <a:ext cx="2602" cy="3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357188" y="5749925"/>
            <a:ext cx="1368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No Datuming</a:t>
            </a:r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4719638" y="5749925"/>
            <a:ext cx="20605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Datumed on OGWC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 cstate="print"/>
          <a:srcRect l="9859" t="8394" r="13908" b="11017"/>
          <a:stretch>
            <a:fillRect/>
          </a:stretch>
        </p:blipFill>
        <p:spPr bwMode="auto">
          <a:xfrm>
            <a:off x="1096963" y="1550988"/>
            <a:ext cx="5916612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39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 of CGWC – Eastern Compartment</a:t>
            </a:r>
          </a:p>
        </p:txBody>
      </p:sp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3" cstate="print"/>
          <a:srcRect l="89752" t="4080" r="3252" b="34363"/>
          <a:stretch>
            <a:fillRect/>
          </a:stretch>
        </p:blipFill>
        <p:spPr bwMode="auto">
          <a:xfrm>
            <a:off x="7254875" y="2105025"/>
            <a:ext cx="5429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3973" name="Picture 5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5113" y="5573713"/>
            <a:ext cx="1666875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3976" name="Rectangle 8"/>
          <p:cNvSpPr>
            <a:spLocks noChangeArrowheads="1"/>
          </p:cNvSpPr>
          <p:nvPr/>
        </p:nvSpPr>
        <p:spPr bwMode="auto">
          <a:xfrm>
            <a:off x="271463" y="309563"/>
            <a:ext cx="7772400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/>
            <a:endParaRPr lang="en-US" sz="2800" b="1" dirty="0">
              <a:latin typeface="Verdana" pitchFamily="34" charset="0"/>
            </a:endParaRPr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1101725" y="6030913"/>
            <a:ext cx="54594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Unassigned fault contacts were used to mark CGWC limits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26c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87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Inline 1800 - Interpreted</a:t>
            </a: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80963" y="1417638"/>
            <a:ext cx="8985250" cy="5045075"/>
            <a:chOff x="50" y="826"/>
            <a:chExt cx="5660" cy="3178"/>
          </a:xfrm>
        </p:grpSpPr>
        <p:pic>
          <p:nvPicPr>
            <p:cNvPr id="62468" name="Picture 4" descr="dhi-in1800"/>
            <p:cNvPicPr>
              <a:picLocks noChangeAspect="1" noChangeArrowheads="1"/>
            </p:cNvPicPr>
            <p:nvPr/>
          </p:nvPicPr>
          <p:blipFill>
            <a:blip r:embed="rId3" cstate="print"/>
            <a:srcRect l="471" t="2147" r="1727" b="-597"/>
            <a:stretch>
              <a:fillRect/>
            </a:stretch>
          </p:blipFill>
          <p:spPr bwMode="auto">
            <a:xfrm>
              <a:off x="50" y="1003"/>
              <a:ext cx="5660" cy="3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471" name="Text Box 7"/>
            <p:cNvSpPr txBox="1">
              <a:spLocks noChangeAspect="1" noChangeArrowheads="1"/>
            </p:cNvSpPr>
            <p:nvPr/>
          </p:nvSpPr>
          <p:spPr bwMode="auto">
            <a:xfrm>
              <a:off x="248" y="3875"/>
              <a:ext cx="451" cy="11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63304" tIns="31652" rIns="63304" bIns="31652">
              <a:spAutoFit/>
            </a:bodyPr>
            <a:lstStyle/>
            <a:p>
              <a:pPr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Inline 1800</a:t>
              </a:r>
            </a:p>
          </p:txBody>
        </p:sp>
        <p:sp>
          <p:nvSpPr>
            <p:cNvPr id="62472" name="Line 8"/>
            <p:cNvSpPr>
              <a:spLocks noChangeAspect="1" noChangeShapeType="1"/>
            </p:cNvSpPr>
            <p:nvPr/>
          </p:nvSpPr>
          <p:spPr bwMode="auto">
            <a:xfrm>
              <a:off x="1757" y="1103"/>
              <a:ext cx="0" cy="2838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3" name="Line 9"/>
            <p:cNvSpPr>
              <a:spLocks noChangeAspect="1" noChangeShapeType="1"/>
            </p:cNvSpPr>
            <p:nvPr/>
          </p:nvSpPr>
          <p:spPr bwMode="auto">
            <a:xfrm>
              <a:off x="2513" y="1103"/>
              <a:ext cx="0" cy="2838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4" name="Line 10"/>
            <p:cNvSpPr>
              <a:spLocks noChangeAspect="1" noChangeShapeType="1"/>
            </p:cNvSpPr>
            <p:nvPr/>
          </p:nvSpPr>
          <p:spPr bwMode="auto">
            <a:xfrm>
              <a:off x="3270" y="1103"/>
              <a:ext cx="0" cy="2838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5" name="Line 11"/>
            <p:cNvSpPr>
              <a:spLocks noChangeAspect="1" noChangeShapeType="1"/>
            </p:cNvSpPr>
            <p:nvPr/>
          </p:nvSpPr>
          <p:spPr bwMode="auto">
            <a:xfrm>
              <a:off x="4026" y="1103"/>
              <a:ext cx="0" cy="2838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6" name="Line 12"/>
            <p:cNvSpPr>
              <a:spLocks noChangeAspect="1" noChangeShapeType="1"/>
            </p:cNvSpPr>
            <p:nvPr/>
          </p:nvSpPr>
          <p:spPr bwMode="auto">
            <a:xfrm>
              <a:off x="4782" y="1103"/>
              <a:ext cx="0" cy="2838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77" name="Text Box 13"/>
            <p:cNvSpPr txBox="1">
              <a:spLocks noChangeAspect="1" noChangeArrowheads="1"/>
            </p:cNvSpPr>
            <p:nvPr/>
          </p:nvSpPr>
          <p:spPr bwMode="auto">
            <a:xfrm>
              <a:off x="1643" y="826"/>
              <a:ext cx="24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3300</a:t>
              </a:r>
            </a:p>
          </p:txBody>
        </p:sp>
        <p:sp>
          <p:nvSpPr>
            <p:cNvPr id="62478" name="Text Box 14"/>
            <p:cNvSpPr txBox="1">
              <a:spLocks noChangeAspect="1" noChangeArrowheads="1"/>
            </p:cNvSpPr>
            <p:nvPr/>
          </p:nvSpPr>
          <p:spPr bwMode="auto">
            <a:xfrm>
              <a:off x="2397" y="826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3500</a:t>
              </a:r>
            </a:p>
          </p:txBody>
        </p:sp>
        <p:sp>
          <p:nvSpPr>
            <p:cNvPr id="62479" name="Text Box 15"/>
            <p:cNvSpPr txBox="1">
              <a:spLocks noChangeAspect="1" noChangeArrowheads="1"/>
            </p:cNvSpPr>
            <p:nvPr/>
          </p:nvSpPr>
          <p:spPr bwMode="auto">
            <a:xfrm>
              <a:off x="3153" y="826"/>
              <a:ext cx="24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3700</a:t>
              </a:r>
            </a:p>
          </p:txBody>
        </p:sp>
        <p:sp>
          <p:nvSpPr>
            <p:cNvPr id="62480" name="Text Box 16"/>
            <p:cNvSpPr txBox="1">
              <a:spLocks noChangeAspect="1" noChangeArrowheads="1"/>
            </p:cNvSpPr>
            <p:nvPr/>
          </p:nvSpPr>
          <p:spPr bwMode="auto">
            <a:xfrm>
              <a:off x="3908" y="826"/>
              <a:ext cx="24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3900</a:t>
              </a:r>
            </a:p>
          </p:txBody>
        </p:sp>
        <p:sp>
          <p:nvSpPr>
            <p:cNvPr id="62481" name="Text Box 17"/>
            <p:cNvSpPr txBox="1">
              <a:spLocks noChangeAspect="1" noChangeArrowheads="1"/>
            </p:cNvSpPr>
            <p:nvPr/>
          </p:nvSpPr>
          <p:spPr bwMode="auto">
            <a:xfrm>
              <a:off x="4663" y="826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4100</a:t>
              </a:r>
            </a:p>
          </p:txBody>
        </p:sp>
        <p:sp>
          <p:nvSpPr>
            <p:cNvPr id="62482" name="Line 18"/>
            <p:cNvSpPr>
              <a:spLocks noChangeAspect="1" noChangeShapeType="1"/>
            </p:cNvSpPr>
            <p:nvPr/>
          </p:nvSpPr>
          <p:spPr bwMode="auto">
            <a:xfrm>
              <a:off x="250" y="1120"/>
              <a:ext cx="0" cy="28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3" name="Line 19"/>
            <p:cNvSpPr>
              <a:spLocks noChangeAspect="1" noChangeShapeType="1"/>
            </p:cNvSpPr>
            <p:nvPr/>
          </p:nvSpPr>
          <p:spPr bwMode="auto">
            <a:xfrm>
              <a:off x="1006" y="1120"/>
              <a:ext cx="0" cy="28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484" name="Text Box 20"/>
            <p:cNvSpPr txBox="1">
              <a:spLocks noChangeAspect="1" noChangeArrowheads="1"/>
            </p:cNvSpPr>
            <p:nvPr/>
          </p:nvSpPr>
          <p:spPr bwMode="auto">
            <a:xfrm>
              <a:off x="135" y="843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2900</a:t>
              </a:r>
            </a:p>
          </p:txBody>
        </p:sp>
        <p:sp>
          <p:nvSpPr>
            <p:cNvPr id="62485" name="Text Box 21"/>
            <p:cNvSpPr txBox="1">
              <a:spLocks noChangeAspect="1" noChangeArrowheads="1"/>
            </p:cNvSpPr>
            <p:nvPr/>
          </p:nvSpPr>
          <p:spPr bwMode="auto">
            <a:xfrm>
              <a:off x="890" y="843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3100</a:t>
              </a:r>
            </a:p>
          </p:txBody>
        </p:sp>
        <p:sp>
          <p:nvSpPr>
            <p:cNvPr id="62486" name="Line 22"/>
            <p:cNvSpPr>
              <a:spLocks noChangeAspect="1" noChangeShapeType="1"/>
            </p:cNvSpPr>
            <p:nvPr/>
          </p:nvSpPr>
          <p:spPr bwMode="auto">
            <a:xfrm>
              <a:off x="5537" y="1123"/>
              <a:ext cx="0" cy="28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112713" y="1417638"/>
            <a:ext cx="8920162" cy="5016500"/>
            <a:chOff x="65" y="847"/>
            <a:chExt cx="5619" cy="3160"/>
          </a:xfrm>
        </p:grpSpPr>
        <p:pic>
          <p:nvPicPr>
            <p:cNvPr id="59414" name="Picture 22" descr="dhi-in1850"/>
            <p:cNvPicPr>
              <a:picLocks noChangeAspect="1" noChangeArrowheads="1"/>
            </p:cNvPicPr>
            <p:nvPr/>
          </p:nvPicPr>
          <p:blipFill>
            <a:blip r:embed="rId3" cstate="print"/>
            <a:srcRect l="1413" t="3180" r="1775" b="1781"/>
            <a:stretch>
              <a:fillRect/>
            </a:stretch>
          </p:blipFill>
          <p:spPr bwMode="auto">
            <a:xfrm>
              <a:off x="65" y="1009"/>
              <a:ext cx="5619" cy="2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9397" name="Text Box 5"/>
            <p:cNvSpPr txBox="1">
              <a:spLocks noChangeAspect="1" noChangeArrowheads="1"/>
            </p:cNvSpPr>
            <p:nvPr/>
          </p:nvSpPr>
          <p:spPr bwMode="auto">
            <a:xfrm>
              <a:off x="243" y="3894"/>
              <a:ext cx="451" cy="11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63304" tIns="31652" rIns="63304" bIns="31652">
              <a:spAutoFit/>
            </a:bodyPr>
            <a:lstStyle/>
            <a:p>
              <a:pPr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Inline 1850</a:t>
              </a:r>
            </a:p>
          </p:txBody>
        </p:sp>
        <p:sp>
          <p:nvSpPr>
            <p:cNvPr id="59398" name="Line 6"/>
            <p:cNvSpPr>
              <a:spLocks noChangeAspect="1" noChangeShapeType="1"/>
            </p:cNvSpPr>
            <p:nvPr/>
          </p:nvSpPr>
          <p:spPr bwMode="auto">
            <a:xfrm>
              <a:off x="1754" y="1124"/>
              <a:ext cx="0" cy="2841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399" name="Line 7"/>
            <p:cNvSpPr>
              <a:spLocks noChangeAspect="1" noChangeShapeType="1"/>
            </p:cNvSpPr>
            <p:nvPr/>
          </p:nvSpPr>
          <p:spPr bwMode="auto">
            <a:xfrm>
              <a:off x="2510" y="1124"/>
              <a:ext cx="0" cy="2841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00" name="Line 8"/>
            <p:cNvSpPr>
              <a:spLocks noChangeAspect="1" noChangeShapeType="1"/>
            </p:cNvSpPr>
            <p:nvPr/>
          </p:nvSpPr>
          <p:spPr bwMode="auto">
            <a:xfrm>
              <a:off x="3267" y="1124"/>
              <a:ext cx="0" cy="2841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01" name="Line 9"/>
            <p:cNvSpPr>
              <a:spLocks noChangeAspect="1" noChangeShapeType="1"/>
            </p:cNvSpPr>
            <p:nvPr/>
          </p:nvSpPr>
          <p:spPr bwMode="auto">
            <a:xfrm>
              <a:off x="4024" y="1124"/>
              <a:ext cx="0" cy="2841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02" name="Line 10"/>
            <p:cNvSpPr>
              <a:spLocks noChangeAspect="1" noChangeShapeType="1"/>
            </p:cNvSpPr>
            <p:nvPr/>
          </p:nvSpPr>
          <p:spPr bwMode="auto">
            <a:xfrm>
              <a:off x="4781" y="1124"/>
              <a:ext cx="0" cy="2841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03" name="Text Box 11"/>
            <p:cNvSpPr txBox="1">
              <a:spLocks noChangeAspect="1" noChangeArrowheads="1"/>
            </p:cNvSpPr>
            <p:nvPr/>
          </p:nvSpPr>
          <p:spPr bwMode="auto">
            <a:xfrm>
              <a:off x="1639" y="847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3300</a:t>
              </a:r>
            </a:p>
          </p:txBody>
        </p:sp>
        <p:sp>
          <p:nvSpPr>
            <p:cNvPr id="59404" name="Text Box 12"/>
            <p:cNvSpPr txBox="1">
              <a:spLocks noChangeAspect="1" noChangeArrowheads="1"/>
            </p:cNvSpPr>
            <p:nvPr/>
          </p:nvSpPr>
          <p:spPr bwMode="auto">
            <a:xfrm>
              <a:off x="2394" y="847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3500</a:t>
              </a:r>
            </a:p>
          </p:txBody>
        </p:sp>
        <p:sp>
          <p:nvSpPr>
            <p:cNvPr id="59405" name="Text Box 13"/>
            <p:cNvSpPr txBox="1">
              <a:spLocks noChangeAspect="1" noChangeArrowheads="1"/>
            </p:cNvSpPr>
            <p:nvPr/>
          </p:nvSpPr>
          <p:spPr bwMode="auto">
            <a:xfrm>
              <a:off x="3150" y="847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3700</a:t>
              </a:r>
            </a:p>
          </p:txBody>
        </p:sp>
        <p:sp>
          <p:nvSpPr>
            <p:cNvPr id="59406" name="Text Box 14"/>
            <p:cNvSpPr txBox="1">
              <a:spLocks noChangeAspect="1" noChangeArrowheads="1"/>
            </p:cNvSpPr>
            <p:nvPr/>
          </p:nvSpPr>
          <p:spPr bwMode="auto">
            <a:xfrm>
              <a:off x="3906" y="847"/>
              <a:ext cx="24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3900</a:t>
              </a:r>
            </a:p>
          </p:txBody>
        </p:sp>
        <p:sp>
          <p:nvSpPr>
            <p:cNvPr id="59407" name="Text Box 15"/>
            <p:cNvSpPr txBox="1">
              <a:spLocks noChangeAspect="1" noChangeArrowheads="1"/>
            </p:cNvSpPr>
            <p:nvPr/>
          </p:nvSpPr>
          <p:spPr bwMode="auto">
            <a:xfrm>
              <a:off x="4662" y="847"/>
              <a:ext cx="24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4100</a:t>
              </a:r>
            </a:p>
          </p:txBody>
        </p:sp>
        <p:sp>
          <p:nvSpPr>
            <p:cNvPr id="59408" name="Line 16"/>
            <p:cNvSpPr>
              <a:spLocks noChangeAspect="1" noChangeShapeType="1"/>
            </p:cNvSpPr>
            <p:nvPr/>
          </p:nvSpPr>
          <p:spPr bwMode="auto">
            <a:xfrm>
              <a:off x="245" y="1141"/>
              <a:ext cx="0" cy="28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09" name="Line 17"/>
            <p:cNvSpPr>
              <a:spLocks noChangeAspect="1" noChangeShapeType="1"/>
            </p:cNvSpPr>
            <p:nvPr/>
          </p:nvSpPr>
          <p:spPr bwMode="auto">
            <a:xfrm>
              <a:off x="1002" y="1141"/>
              <a:ext cx="0" cy="28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9410" name="Text Box 18"/>
            <p:cNvSpPr txBox="1">
              <a:spLocks noChangeAspect="1" noChangeArrowheads="1"/>
            </p:cNvSpPr>
            <p:nvPr/>
          </p:nvSpPr>
          <p:spPr bwMode="auto">
            <a:xfrm>
              <a:off x="130" y="864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2900</a:t>
              </a:r>
            </a:p>
          </p:txBody>
        </p:sp>
        <p:sp>
          <p:nvSpPr>
            <p:cNvPr id="59411" name="Text Box 19"/>
            <p:cNvSpPr txBox="1">
              <a:spLocks noChangeAspect="1" noChangeArrowheads="1"/>
            </p:cNvSpPr>
            <p:nvPr/>
          </p:nvSpPr>
          <p:spPr bwMode="auto">
            <a:xfrm>
              <a:off x="886" y="864"/>
              <a:ext cx="24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3100</a:t>
              </a:r>
            </a:p>
          </p:txBody>
        </p:sp>
        <p:sp>
          <p:nvSpPr>
            <p:cNvPr id="59412" name="Line 20"/>
            <p:cNvSpPr>
              <a:spLocks noChangeAspect="1" noChangeShapeType="1"/>
            </p:cNvSpPr>
            <p:nvPr/>
          </p:nvSpPr>
          <p:spPr bwMode="auto">
            <a:xfrm>
              <a:off x="5536" y="1144"/>
              <a:ext cx="0" cy="28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59415" name="Rectangle 2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Inline 1850 - Interpreted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39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Inline 1900 - Interpreted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139700" y="1417638"/>
            <a:ext cx="8866188" cy="5016500"/>
            <a:chOff x="91" y="857"/>
            <a:chExt cx="5585" cy="3160"/>
          </a:xfrm>
        </p:grpSpPr>
        <p:pic>
          <p:nvPicPr>
            <p:cNvPr id="60438" name="Picture 22" descr="dhi-in1900"/>
            <p:cNvPicPr>
              <a:picLocks noChangeAspect="1" noChangeArrowheads="1"/>
            </p:cNvPicPr>
            <p:nvPr/>
          </p:nvPicPr>
          <p:blipFill>
            <a:blip r:embed="rId3" cstate="print"/>
            <a:srcRect l="2007" t="1335" r="1384" b="1695"/>
            <a:stretch>
              <a:fillRect/>
            </a:stretch>
          </p:blipFill>
          <p:spPr bwMode="auto">
            <a:xfrm>
              <a:off x="91" y="1028"/>
              <a:ext cx="5585" cy="2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422" name="Text Box 6"/>
            <p:cNvSpPr txBox="1">
              <a:spLocks noChangeAspect="1" noChangeArrowheads="1"/>
            </p:cNvSpPr>
            <p:nvPr/>
          </p:nvSpPr>
          <p:spPr bwMode="auto">
            <a:xfrm>
              <a:off x="244" y="3904"/>
              <a:ext cx="451" cy="11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63304" tIns="31652" rIns="63304" bIns="31652">
              <a:spAutoFit/>
            </a:bodyPr>
            <a:lstStyle/>
            <a:p>
              <a:pPr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Inline 1900</a:t>
              </a:r>
            </a:p>
          </p:txBody>
        </p:sp>
        <p:sp>
          <p:nvSpPr>
            <p:cNvPr id="60423" name="Line 7"/>
            <p:cNvSpPr>
              <a:spLocks noChangeAspect="1" noChangeShapeType="1"/>
            </p:cNvSpPr>
            <p:nvPr/>
          </p:nvSpPr>
          <p:spPr bwMode="auto">
            <a:xfrm>
              <a:off x="1755" y="1134"/>
              <a:ext cx="0" cy="2841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24" name="Line 8"/>
            <p:cNvSpPr>
              <a:spLocks noChangeAspect="1" noChangeShapeType="1"/>
            </p:cNvSpPr>
            <p:nvPr/>
          </p:nvSpPr>
          <p:spPr bwMode="auto">
            <a:xfrm>
              <a:off x="2511" y="1134"/>
              <a:ext cx="0" cy="2841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25" name="Line 9"/>
            <p:cNvSpPr>
              <a:spLocks noChangeAspect="1" noChangeShapeType="1"/>
            </p:cNvSpPr>
            <p:nvPr/>
          </p:nvSpPr>
          <p:spPr bwMode="auto">
            <a:xfrm>
              <a:off x="3268" y="1134"/>
              <a:ext cx="0" cy="2841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26" name="Line 10"/>
            <p:cNvSpPr>
              <a:spLocks noChangeAspect="1" noChangeShapeType="1"/>
            </p:cNvSpPr>
            <p:nvPr/>
          </p:nvSpPr>
          <p:spPr bwMode="auto">
            <a:xfrm>
              <a:off x="4025" y="1134"/>
              <a:ext cx="0" cy="2841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27" name="Line 11"/>
            <p:cNvSpPr>
              <a:spLocks noChangeAspect="1" noChangeShapeType="1"/>
            </p:cNvSpPr>
            <p:nvPr/>
          </p:nvSpPr>
          <p:spPr bwMode="auto">
            <a:xfrm>
              <a:off x="4782" y="1134"/>
              <a:ext cx="0" cy="2841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28" name="Text Box 12"/>
            <p:cNvSpPr txBox="1">
              <a:spLocks noChangeAspect="1" noChangeArrowheads="1"/>
            </p:cNvSpPr>
            <p:nvPr/>
          </p:nvSpPr>
          <p:spPr bwMode="auto">
            <a:xfrm>
              <a:off x="1640" y="857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3300</a:t>
              </a:r>
            </a:p>
          </p:txBody>
        </p:sp>
        <p:sp>
          <p:nvSpPr>
            <p:cNvPr id="60429" name="Text Box 13"/>
            <p:cNvSpPr txBox="1">
              <a:spLocks noChangeAspect="1" noChangeArrowheads="1"/>
            </p:cNvSpPr>
            <p:nvPr/>
          </p:nvSpPr>
          <p:spPr bwMode="auto">
            <a:xfrm>
              <a:off x="2395" y="857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3500</a:t>
              </a:r>
            </a:p>
          </p:txBody>
        </p:sp>
        <p:sp>
          <p:nvSpPr>
            <p:cNvPr id="60430" name="Text Box 14"/>
            <p:cNvSpPr txBox="1">
              <a:spLocks noChangeAspect="1" noChangeArrowheads="1"/>
            </p:cNvSpPr>
            <p:nvPr/>
          </p:nvSpPr>
          <p:spPr bwMode="auto">
            <a:xfrm>
              <a:off x="3151" y="857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3700</a:t>
              </a:r>
            </a:p>
          </p:txBody>
        </p:sp>
        <p:sp>
          <p:nvSpPr>
            <p:cNvPr id="60431" name="Text Box 15"/>
            <p:cNvSpPr txBox="1">
              <a:spLocks noChangeAspect="1" noChangeArrowheads="1"/>
            </p:cNvSpPr>
            <p:nvPr/>
          </p:nvSpPr>
          <p:spPr bwMode="auto">
            <a:xfrm>
              <a:off x="3907" y="857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3900</a:t>
              </a:r>
            </a:p>
          </p:txBody>
        </p:sp>
        <p:sp>
          <p:nvSpPr>
            <p:cNvPr id="60432" name="Text Box 16"/>
            <p:cNvSpPr txBox="1">
              <a:spLocks noChangeAspect="1" noChangeArrowheads="1"/>
            </p:cNvSpPr>
            <p:nvPr/>
          </p:nvSpPr>
          <p:spPr bwMode="auto">
            <a:xfrm>
              <a:off x="4663" y="857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4100</a:t>
              </a:r>
            </a:p>
          </p:txBody>
        </p:sp>
        <p:sp>
          <p:nvSpPr>
            <p:cNvPr id="60433" name="Line 17"/>
            <p:cNvSpPr>
              <a:spLocks noChangeAspect="1" noChangeShapeType="1"/>
            </p:cNvSpPr>
            <p:nvPr/>
          </p:nvSpPr>
          <p:spPr bwMode="auto">
            <a:xfrm>
              <a:off x="246" y="1151"/>
              <a:ext cx="0" cy="28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34" name="Line 18"/>
            <p:cNvSpPr>
              <a:spLocks noChangeAspect="1" noChangeShapeType="1"/>
            </p:cNvSpPr>
            <p:nvPr/>
          </p:nvSpPr>
          <p:spPr bwMode="auto">
            <a:xfrm>
              <a:off x="1003" y="1151"/>
              <a:ext cx="0" cy="28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0435" name="Text Box 19"/>
            <p:cNvSpPr txBox="1">
              <a:spLocks noChangeAspect="1" noChangeArrowheads="1"/>
            </p:cNvSpPr>
            <p:nvPr/>
          </p:nvSpPr>
          <p:spPr bwMode="auto">
            <a:xfrm>
              <a:off x="131" y="874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2900</a:t>
              </a:r>
            </a:p>
          </p:txBody>
        </p:sp>
        <p:sp>
          <p:nvSpPr>
            <p:cNvPr id="60436" name="Text Box 20"/>
            <p:cNvSpPr txBox="1">
              <a:spLocks noChangeAspect="1" noChangeArrowheads="1"/>
            </p:cNvSpPr>
            <p:nvPr/>
          </p:nvSpPr>
          <p:spPr bwMode="auto">
            <a:xfrm>
              <a:off x="886" y="874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3100</a:t>
              </a:r>
            </a:p>
          </p:txBody>
        </p:sp>
        <p:sp>
          <p:nvSpPr>
            <p:cNvPr id="60437" name="Line 21"/>
            <p:cNvSpPr>
              <a:spLocks noChangeAspect="1" noChangeShapeType="1"/>
            </p:cNvSpPr>
            <p:nvPr/>
          </p:nvSpPr>
          <p:spPr bwMode="auto">
            <a:xfrm>
              <a:off x="5537" y="1154"/>
              <a:ext cx="0" cy="284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Inline 1950 - Interpreted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123825" y="1417638"/>
            <a:ext cx="8899525" cy="5019675"/>
            <a:chOff x="79" y="865"/>
            <a:chExt cx="5606" cy="3162"/>
          </a:xfrm>
        </p:grpSpPr>
        <p:pic>
          <p:nvPicPr>
            <p:cNvPr id="61462" name="Picture 22" descr="dhi-in1950"/>
            <p:cNvPicPr>
              <a:picLocks noChangeAspect="1" noChangeArrowheads="1"/>
            </p:cNvPicPr>
            <p:nvPr/>
          </p:nvPicPr>
          <p:blipFill>
            <a:blip r:embed="rId3" cstate="print"/>
            <a:srcRect l="1271" t="1114" r="1183" b="786"/>
            <a:stretch>
              <a:fillRect/>
            </a:stretch>
          </p:blipFill>
          <p:spPr bwMode="auto">
            <a:xfrm>
              <a:off x="79" y="1028"/>
              <a:ext cx="5606" cy="2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6" name="Text Box 6"/>
            <p:cNvSpPr txBox="1">
              <a:spLocks noChangeAspect="1" noChangeArrowheads="1"/>
            </p:cNvSpPr>
            <p:nvPr/>
          </p:nvSpPr>
          <p:spPr bwMode="auto">
            <a:xfrm>
              <a:off x="242" y="3914"/>
              <a:ext cx="451" cy="11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63304" tIns="31652" rIns="63304" bIns="31652">
              <a:spAutoFit/>
            </a:bodyPr>
            <a:lstStyle/>
            <a:p>
              <a:pPr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Inline 1950</a:t>
              </a:r>
            </a:p>
          </p:txBody>
        </p:sp>
        <p:sp>
          <p:nvSpPr>
            <p:cNvPr id="61447" name="Line 7"/>
            <p:cNvSpPr>
              <a:spLocks noChangeAspect="1" noChangeShapeType="1"/>
            </p:cNvSpPr>
            <p:nvPr/>
          </p:nvSpPr>
          <p:spPr bwMode="auto">
            <a:xfrm>
              <a:off x="1754" y="1142"/>
              <a:ext cx="0" cy="2843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48" name="Line 8"/>
            <p:cNvSpPr>
              <a:spLocks noChangeAspect="1" noChangeShapeType="1"/>
            </p:cNvSpPr>
            <p:nvPr/>
          </p:nvSpPr>
          <p:spPr bwMode="auto">
            <a:xfrm>
              <a:off x="2511" y="1142"/>
              <a:ext cx="0" cy="2843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49" name="Line 9"/>
            <p:cNvSpPr>
              <a:spLocks noChangeAspect="1" noChangeShapeType="1"/>
            </p:cNvSpPr>
            <p:nvPr/>
          </p:nvSpPr>
          <p:spPr bwMode="auto">
            <a:xfrm>
              <a:off x="3268" y="1142"/>
              <a:ext cx="0" cy="2843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50" name="Line 10"/>
            <p:cNvSpPr>
              <a:spLocks noChangeAspect="1" noChangeShapeType="1"/>
            </p:cNvSpPr>
            <p:nvPr/>
          </p:nvSpPr>
          <p:spPr bwMode="auto">
            <a:xfrm>
              <a:off x="4026" y="1142"/>
              <a:ext cx="0" cy="2843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51" name="Line 11"/>
            <p:cNvSpPr>
              <a:spLocks noChangeAspect="1" noChangeShapeType="1"/>
            </p:cNvSpPr>
            <p:nvPr/>
          </p:nvSpPr>
          <p:spPr bwMode="auto">
            <a:xfrm>
              <a:off x="4783" y="1142"/>
              <a:ext cx="0" cy="2843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52" name="Text Box 12"/>
            <p:cNvSpPr txBox="1">
              <a:spLocks noChangeAspect="1" noChangeArrowheads="1"/>
            </p:cNvSpPr>
            <p:nvPr/>
          </p:nvSpPr>
          <p:spPr bwMode="auto">
            <a:xfrm>
              <a:off x="1639" y="865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3300</a:t>
              </a:r>
            </a:p>
          </p:txBody>
        </p:sp>
        <p:sp>
          <p:nvSpPr>
            <p:cNvPr id="61453" name="Text Box 13"/>
            <p:cNvSpPr txBox="1">
              <a:spLocks noChangeAspect="1" noChangeArrowheads="1"/>
            </p:cNvSpPr>
            <p:nvPr/>
          </p:nvSpPr>
          <p:spPr bwMode="auto">
            <a:xfrm>
              <a:off x="2395" y="865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3500</a:t>
              </a:r>
            </a:p>
          </p:txBody>
        </p:sp>
        <p:sp>
          <p:nvSpPr>
            <p:cNvPr id="61454" name="Text Box 14"/>
            <p:cNvSpPr txBox="1">
              <a:spLocks noChangeAspect="1" noChangeArrowheads="1"/>
            </p:cNvSpPr>
            <p:nvPr/>
          </p:nvSpPr>
          <p:spPr bwMode="auto">
            <a:xfrm>
              <a:off x="3151" y="865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3700</a:t>
              </a:r>
            </a:p>
          </p:txBody>
        </p:sp>
        <p:sp>
          <p:nvSpPr>
            <p:cNvPr id="61455" name="Text Box 15"/>
            <p:cNvSpPr txBox="1">
              <a:spLocks noChangeAspect="1" noChangeArrowheads="1"/>
            </p:cNvSpPr>
            <p:nvPr/>
          </p:nvSpPr>
          <p:spPr bwMode="auto">
            <a:xfrm>
              <a:off x="3907" y="865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3900</a:t>
              </a:r>
            </a:p>
          </p:txBody>
        </p:sp>
        <p:sp>
          <p:nvSpPr>
            <p:cNvPr id="61456" name="Text Box 16"/>
            <p:cNvSpPr txBox="1">
              <a:spLocks noChangeAspect="1" noChangeArrowheads="1"/>
            </p:cNvSpPr>
            <p:nvPr/>
          </p:nvSpPr>
          <p:spPr bwMode="auto">
            <a:xfrm>
              <a:off x="4664" y="865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4100</a:t>
              </a:r>
            </a:p>
          </p:txBody>
        </p:sp>
        <p:sp>
          <p:nvSpPr>
            <p:cNvPr id="61457" name="Line 17"/>
            <p:cNvSpPr>
              <a:spLocks noChangeAspect="1" noChangeShapeType="1"/>
            </p:cNvSpPr>
            <p:nvPr/>
          </p:nvSpPr>
          <p:spPr bwMode="auto">
            <a:xfrm>
              <a:off x="245" y="1159"/>
              <a:ext cx="0" cy="28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58" name="Line 18"/>
            <p:cNvSpPr>
              <a:spLocks noChangeAspect="1" noChangeShapeType="1"/>
            </p:cNvSpPr>
            <p:nvPr/>
          </p:nvSpPr>
          <p:spPr bwMode="auto">
            <a:xfrm>
              <a:off x="1002" y="1159"/>
              <a:ext cx="0" cy="28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1459" name="Text Box 19"/>
            <p:cNvSpPr txBox="1">
              <a:spLocks noChangeAspect="1" noChangeArrowheads="1"/>
            </p:cNvSpPr>
            <p:nvPr/>
          </p:nvSpPr>
          <p:spPr bwMode="auto">
            <a:xfrm>
              <a:off x="130" y="882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2900</a:t>
              </a:r>
            </a:p>
          </p:txBody>
        </p:sp>
        <p:sp>
          <p:nvSpPr>
            <p:cNvPr id="61460" name="Text Box 20"/>
            <p:cNvSpPr txBox="1">
              <a:spLocks noChangeAspect="1" noChangeArrowheads="1"/>
            </p:cNvSpPr>
            <p:nvPr/>
          </p:nvSpPr>
          <p:spPr bwMode="auto">
            <a:xfrm>
              <a:off x="885" y="882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3100</a:t>
              </a:r>
            </a:p>
          </p:txBody>
        </p:sp>
        <p:sp>
          <p:nvSpPr>
            <p:cNvPr id="61461" name="Line 21"/>
            <p:cNvSpPr>
              <a:spLocks noChangeAspect="1" noChangeShapeType="1"/>
            </p:cNvSpPr>
            <p:nvPr/>
          </p:nvSpPr>
          <p:spPr bwMode="auto">
            <a:xfrm>
              <a:off x="5539" y="1162"/>
              <a:ext cx="0" cy="28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Inline 2000 - Interpreted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119063" y="1417638"/>
            <a:ext cx="8909050" cy="5022850"/>
            <a:chOff x="75" y="866"/>
            <a:chExt cx="5612" cy="3164"/>
          </a:xfrm>
        </p:grpSpPr>
        <p:pic>
          <p:nvPicPr>
            <p:cNvPr id="67606" name="Picture 22" descr="dhi-in2000"/>
            <p:cNvPicPr>
              <a:picLocks noChangeAspect="1" noChangeArrowheads="1"/>
            </p:cNvPicPr>
            <p:nvPr/>
          </p:nvPicPr>
          <p:blipFill>
            <a:blip r:embed="rId3" cstate="print"/>
            <a:srcRect l="958" t="2179" r="1288" b="325"/>
            <a:stretch>
              <a:fillRect/>
            </a:stretch>
          </p:blipFill>
          <p:spPr bwMode="auto">
            <a:xfrm>
              <a:off x="75" y="1033"/>
              <a:ext cx="5612" cy="2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90" name="Text Box 6"/>
            <p:cNvSpPr txBox="1">
              <a:spLocks noChangeAspect="1" noChangeArrowheads="1"/>
            </p:cNvSpPr>
            <p:nvPr/>
          </p:nvSpPr>
          <p:spPr bwMode="auto">
            <a:xfrm>
              <a:off x="244" y="3912"/>
              <a:ext cx="451" cy="11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63304" tIns="31652" rIns="63304" bIns="31652">
              <a:spAutoFit/>
            </a:bodyPr>
            <a:lstStyle/>
            <a:p>
              <a:pPr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Inline 2000</a:t>
              </a:r>
            </a:p>
          </p:txBody>
        </p:sp>
        <p:sp>
          <p:nvSpPr>
            <p:cNvPr id="67591" name="Line 7"/>
            <p:cNvSpPr>
              <a:spLocks noChangeAspect="1" noChangeShapeType="1"/>
            </p:cNvSpPr>
            <p:nvPr/>
          </p:nvSpPr>
          <p:spPr bwMode="auto">
            <a:xfrm>
              <a:off x="1754" y="1143"/>
              <a:ext cx="0" cy="2840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2" name="Line 8"/>
            <p:cNvSpPr>
              <a:spLocks noChangeAspect="1" noChangeShapeType="1"/>
            </p:cNvSpPr>
            <p:nvPr/>
          </p:nvSpPr>
          <p:spPr bwMode="auto">
            <a:xfrm>
              <a:off x="2511" y="1143"/>
              <a:ext cx="0" cy="2840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3" name="Line 9"/>
            <p:cNvSpPr>
              <a:spLocks noChangeAspect="1" noChangeShapeType="1"/>
            </p:cNvSpPr>
            <p:nvPr/>
          </p:nvSpPr>
          <p:spPr bwMode="auto">
            <a:xfrm>
              <a:off x="3267" y="1143"/>
              <a:ext cx="0" cy="2840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4" name="Line 10"/>
            <p:cNvSpPr>
              <a:spLocks noChangeAspect="1" noChangeShapeType="1"/>
            </p:cNvSpPr>
            <p:nvPr/>
          </p:nvSpPr>
          <p:spPr bwMode="auto">
            <a:xfrm>
              <a:off x="4024" y="1143"/>
              <a:ext cx="0" cy="2840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5" name="Line 11"/>
            <p:cNvSpPr>
              <a:spLocks noChangeAspect="1" noChangeShapeType="1"/>
            </p:cNvSpPr>
            <p:nvPr/>
          </p:nvSpPr>
          <p:spPr bwMode="auto">
            <a:xfrm>
              <a:off x="4781" y="1143"/>
              <a:ext cx="0" cy="2840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596" name="Text Box 12"/>
            <p:cNvSpPr txBox="1">
              <a:spLocks noChangeAspect="1" noChangeArrowheads="1"/>
            </p:cNvSpPr>
            <p:nvPr/>
          </p:nvSpPr>
          <p:spPr bwMode="auto">
            <a:xfrm>
              <a:off x="1639" y="866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3300</a:t>
              </a:r>
            </a:p>
          </p:txBody>
        </p:sp>
        <p:sp>
          <p:nvSpPr>
            <p:cNvPr id="67597" name="Text Box 13"/>
            <p:cNvSpPr txBox="1">
              <a:spLocks noChangeAspect="1" noChangeArrowheads="1"/>
            </p:cNvSpPr>
            <p:nvPr/>
          </p:nvSpPr>
          <p:spPr bwMode="auto">
            <a:xfrm>
              <a:off x="2395" y="866"/>
              <a:ext cx="24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3500</a:t>
              </a:r>
            </a:p>
          </p:txBody>
        </p:sp>
        <p:sp>
          <p:nvSpPr>
            <p:cNvPr id="67598" name="Text Box 14"/>
            <p:cNvSpPr txBox="1">
              <a:spLocks noChangeAspect="1" noChangeArrowheads="1"/>
            </p:cNvSpPr>
            <p:nvPr/>
          </p:nvSpPr>
          <p:spPr bwMode="auto">
            <a:xfrm>
              <a:off x="3151" y="866"/>
              <a:ext cx="24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3700</a:t>
              </a:r>
            </a:p>
          </p:txBody>
        </p:sp>
        <p:sp>
          <p:nvSpPr>
            <p:cNvPr id="67599" name="Text Box 15"/>
            <p:cNvSpPr txBox="1">
              <a:spLocks noChangeAspect="1" noChangeArrowheads="1"/>
            </p:cNvSpPr>
            <p:nvPr/>
          </p:nvSpPr>
          <p:spPr bwMode="auto">
            <a:xfrm>
              <a:off x="3906" y="866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3900</a:t>
              </a:r>
            </a:p>
          </p:txBody>
        </p:sp>
        <p:sp>
          <p:nvSpPr>
            <p:cNvPr id="67600" name="Text Box 16"/>
            <p:cNvSpPr txBox="1">
              <a:spLocks noChangeAspect="1" noChangeArrowheads="1"/>
            </p:cNvSpPr>
            <p:nvPr/>
          </p:nvSpPr>
          <p:spPr bwMode="auto">
            <a:xfrm>
              <a:off x="4662" y="866"/>
              <a:ext cx="24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4100</a:t>
              </a:r>
            </a:p>
          </p:txBody>
        </p:sp>
        <p:sp>
          <p:nvSpPr>
            <p:cNvPr id="67601" name="Line 17"/>
            <p:cNvSpPr>
              <a:spLocks noChangeAspect="1" noChangeShapeType="1"/>
            </p:cNvSpPr>
            <p:nvPr/>
          </p:nvSpPr>
          <p:spPr bwMode="auto">
            <a:xfrm>
              <a:off x="246" y="1160"/>
              <a:ext cx="0" cy="28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602" name="Line 18"/>
            <p:cNvSpPr>
              <a:spLocks noChangeAspect="1" noChangeShapeType="1"/>
            </p:cNvSpPr>
            <p:nvPr/>
          </p:nvSpPr>
          <p:spPr bwMode="auto">
            <a:xfrm>
              <a:off x="1002" y="1160"/>
              <a:ext cx="0" cy="28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7603" name="Text Box 19"/>
            <p:cNvSpPr txBox="1">
              <a:spLocks noChangeAspect="1" noChangeArrowheads="1"/>
            </p:cNvSpPr>
            <p:nvPr/>
          </p:nvSpPr>
          <p:spPr bwMode="auto">
            <a:xfrm>
              <a:off x="131" y="883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2900</a:t>
              </a:r>
            </a:p>
          </p:txBody>
        </p:sp>
        <p:sp>
          <p:nvSpPr>
            <p:cNvPr id="67604" name="Text Box 20"/>
            <p:cNvSpPr txBox="1">
              <a:spLocks noChangeAspect="1" noChangeArrowheads="1"/>
            </p:cNvSpPr>
            <p:nvPr/>
          </p:nvSpPr>
          <p:spPr bwMode="auto">
            <a:xfrm>
              <a:off x="886" y="883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3100</a:t>
              </a:r>
            </a:p>
          </p:txBody>
        </p:sp>
        <p:sp>
          <p:nvSpPr>
            <p:cNvPr id="67605" name="Line 21"/>
            <p:cNvSpPr>
              <a:spLocks noChangeAspect="1" noChangeShapeType="1"/>
            </p:cNvSpPr>
            <p:nvPr/>
          </p:nvSpPr>
          <p:spPr bwMode="auto">
            <a:xfrm>
              <a:off x="5536" y="1163"/>
              <a:ext cx="0" cy="28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Inline 2050 - Interpreted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92075" y="1417638"/>
            <a:ext cx="8961438" cy="5019675"/>
            <a:chOff x="58" y="845"/>
            <a:chExt cx="5645" cy="3162"/>
          </a:xfrm>
        </p:grpSpPr>
        <p:pic>
          <p:nvPicPr>
            <p:cNvPr id="69654" name="Picture 22" descr="dhi-in2050"/>
            <p:cNvPicPr>
              <a:picLocks noChangeAspect="1" noChangeArrowheads="1"/>
            </p:cNvPicPr>
            <p:nvPr/>
          </p:nvPicPr>
          <p:blipFill>
            <a:blip r:embed="rId3" cstate="print"/>
            <a:srcRect l="732" t="2397" r="838" b="842"/>
            <a:stretch>
              <a:fillRect/>
            </a:stretch>
          </p:blipFill>
          <p:spPr bwMode="auto">
            <a:xfrm>
              <a:off x="58" y="1015"/>
              <a:ext cx="5645" cy="2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9637" name="Text Box 5"/>
            <p:cNvSpPr txBox="1">
              <a:spLocks noChangeAspect="1" noChangeArrowheads="1"/>
            </p:cNvSpPr>
            <p:nvPr/>
          </p:nvSpPr>
          <p:spPr bwMode="auto">
            <a:xfrm>
              <a:off x="248" y="3894"/>
              <a:ext cx="451" cy="11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63304" tIns="31652" rIns="63304" bIns="31652">
              <a:spAutoFit/>
            </a:bodyPr>
            <a:lstStyle/>
            <a:p>
              <a:pPr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Inline 2050</a:t>
              </a:r>
            </a:p>
          </p:txBody>
        </p:sp>
        <p:sp>
          <p:nvSpPr>
            <p:cNvPr id="69638" name="Text Box 6"/>
            <p:cNvSpPr txBox="1">
              <a:spLocks noChangeAspect="1" noChangeArrowheads="1"/>
            </p:cNvSpPr>
            <p:nvPr/>
          </p:nvSpPr>
          <p:spPr bwMode="auto">
            <a:xfrm>
              <a:off x="4670" y="845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4101</a:t>
              </a:r>
            </a:p>
          </p:txBody>
        </p:sp>
        <p:sp>
          <p:nvSpPr>
            <p:cNvPr id="69639" name="Line 7"/>
            <p:cNvSpPr>
              <a:spLocks noChangeAspect="1" noChangeShapeType="1"/>
            </p:cNvSpPr>
            <p:nvPr/>
          </p:nvSpPr>
          <p:spPr bwMode="auto">
            <a:xfrm>
              <a:off x="1760" y="1122"/>
              <a:ext cx="0" cy="2843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0" name="Line 8"/>
            <p:cNvSpPr>
              <a:spLocks noChangeAspect="1" noChangeShapeType="1"/>
            </p:cNvSpPr>
            <p:nvPr/>
          </p:nvSpPr>
          <p:spPr bwMode="auto">
            <a:xfrm>
              <a:off x="2517" y="1122"/>
              <a:ext cx="0" cy="2843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1" name="Line 9"/>
            <p:cNvSpPr>
              <a:spLocks noChangeAspect="1" noChangeShapeType="1"/>
            </p:cNvSpPr>
            <p:nvPr/>
          </p:nvSpPr>
          <p:spPr bwMode="auto">
            <a:xfrm>
              <a:off x="3274" y="1122"/>
              <a:ext cx="0" cy="2843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2" name="Line 10"/>
            <p:cNvSpPr>
              <a:spLocks noChangeAspect="1" noChangeShapeType="1"/>
            </p:cNvSpPr>
            <p:nvPr/>
          </p:nvSpPr>
          <p:spPr bwMode="auto">
            <a:xfrm>
              <a:off x="4032" y="1122"/>
              <a:ext cx="0" cy="2843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3" name="Line 11"/>
            <p:cNvSpPr>
              <a:spLocks noChangeAspect="1" noChangeShapeType="1"/>
            </p:cNvSpPr>
            <p:nvPr/>
          </p:nvSpPr>
          <p:spPr bwMode="auto">
            <a:xfrm>
              <a:off x="4789" y="1122"/>
              <a:ext cx="0" cy="2843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44" name="Text Box 12"/>
            <p:cNvSpPr txBox="1">
              <a:spLocks noChangeAspect="1" noChangeArrowheads="1"/>
            </p:cNvSpPr>
            <p:nvPr/>
          </p:nvSpPr>
          <p:spPr bwMode="auto">
            <a:xfrm>
              <a:off x="1645" y="845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3300</a:t>
              </a:r>
            </a:p>
          </p:txBody>
        </p:sp>
        <p:sp>
          <p:nvSpPr>
            <p:cNvPr id="69645" name="Text Box 13"/>
            <p:cNvSpPr txBox="1">
              <a:spLocks noChangeAspect="1" noChangeArrowheads="1"/>
            </p:cNvSpPr>
            <p:nvPr/>
          </p:nvSpPr>
          <p:spPr bwMode="auto">
            <a:xfrm>
              <a:off x="2401" y="845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3500</a:t>
              </a:r>
            </a:p>
          </p:txBody>
        </p:sp>
        <p:sp>
          <p:nvSpPr>
            <p:cNvPr id="69646" name="Text Box 14"/>
            <p:cNvSpPr txBox="1">
              <a:spLocks noChangeAspect="1" noChangeArrowheads="1"/>
            </p:cNvSpPr>
            <p:nvPr/>
          </p:nvSpPr>
          <p:spPr bwMode="auto">
            <a:xfrm>
              <a:off x="3157" y="845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3700</a:t>
              </a:r>
            </a:p>
          </p:txBody>
        </p:sp>
        <p:sp>
          <p:nvSpPr>
            <p:cNvPr id="69647" name="Text Box 15"/>
            <p:cNvSpPr txBox="1">
              <a:spLocks noChangeAspect="1" noChangeArrowheads="1"/>
            </p:cNvSpPr>
            <p:nvPr/>
          </p:nvSpPr>
          <p:spPr bwMode="auto">
            <a:xfrm>
              <a:off x="3913" y="845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3900</a:t>
              </a:r>
            </a:p>
          </p:txBody>
        </p:sp>
        <p:sp>
          <p:nvSpPr>
            <p:cNvPr id="69648" name="Text Box 16"/>
            <p:cNvSpPr txBox="1">
              <a:spLocks noChangeAspect="1" noChangeArrowheads="1"/>
            </p:cNvSpPr>
            <p:nvPr/>
          </p:nvSpPr>
          <p:spPr bwMode="auto">
            <a:xfrm>
              <a:off x="4670" y="845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4100</a:t>
              </a:r>
            </a:p>
          </p:txBody>
        </p:sp>
        <p:sp>
          <p:nvSpPr>
            <p:cNvPr id="69649" name="Line 17"/>
            <p:cNvSpPr>
              <a:spLocks noChangeAspect="1" noChangeShapeType="1"/>
            </p:cNvSpPr>
            <p:nvPr/>
          </p:nvSpPr>
          <p:spPr bwMode="auto">
            <a:xfrm>
              <a:off x="250" y="1139"/>
              <a:ext cx="0" cy="28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50" name="Line 18"/>
            <p:cNvSpPr>
              <a:spLocks noChangeAspect="1" noChangeShapeType="1"/>
            </p:cNvSpPr>
            <p:nvPr/>
          </p:nvSpPr>
          <p:spPr bwMode="auto">
            <a:xfrm>
              <a:off x="1008" y="1139"/>
              <a:ext cx="0" cy="28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9651" name="Text Box 19"/>
            <p:cNvSpPr txBox="1">
              <a:spLocks noChangeAspect="1" noChangeArrowheads="1"/>
            </p:cNvSpPr>
            <p:nvPr/>
          </p:nvSpPr>
          <p:spPr bwMode="auto">
            <a:xfrm>
              <a:off x="136" y="862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2900</a:t>
              </a:r>
            </a:p>
          </p:txBody>
        </p:sp>
        <p:sp>
          <p:nvSpPr>
            <p:cNvPr id="69652" name="Text Box 20"/>
            <p:cNvSpPr txBox="1">
              <a:spLocks noChangeAspect="1" noChangeArrowheads="1"/>
            </p:cNvSpPr>
            <p:nvPr/>
          </p:nvSpPr>
          <p:spPr bwMode="auto">
            <a:xfrm>
              <a:off x="891" y="862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3100</a:t>
              </a:r>
            </a:p>
          </p:txBody>
        </p:sp>
        <p:sp>
          <p:nvSpPr>
            <p:cNvPr id="69653" name="Line 21"/>
            <p:cNvSpPr>
              <a:spLocks noChangeAspect="1" noChangeShapeType="1"/>
            </p:cNvSpPr>
            <p:nvPr/>
          </p:nvSpPr>
          <p:spPr bwMode="auto">
            <a:xfrm>
              <a:off x="5545" y="1142"/>
              <a:ext cx="0" cy="284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Inline 2100 - Interpreted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90488" y="1417638"/>
            <a:ext cx="8966200" cy="5014912"/>
            <a:chOff x="53" y="888"/>
            <a:chExt cx="5648" cy="3159"/>
          </a:xfrm>
        </p:grpSpPr>
        <p:pic>
          <p:nvPicPr>
            <p:cNvPr id="71702" name="Picture 22" descr="dhi-in2100"/>
            <p:cNvPicPr>
              <a:picLocks noChangeAspect="1" noChangeArrowheads="1"/>
            </p:cNvPicPr>
            <p:nvPr/>
          </p:nvPicPr>
          <p:blipFill>
            <a:blip r:embed="rId3" cstate="print"/>
            <a:srcRect l="1282" t="1813" r="832" b="1489"/>
            <a:stretch>
              <a:fillRect/>
            </a:stretch>
          </p:blipFill>
          <p:spPr bwMode="auto">
            <a:xfrm>
              <a:off x="53" y="1051"/>
              <a:ext cx="5648" cy="2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686" name="Text Box 6"/>
            <p:cNvSpPr txBox="1">
              <a:spLocks noChangeAspect="1" noChangeArrowheads="1"/>
            </p:cNvSpPr>
            <p:nvPr/>
          </p:nvSpPr>
          <p:spPr bwMode="auto">
            <a:xfrm>
              <a:off x="240" y="3934"/>
              <a:ext cx="451" cy="11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63304" tIns="31652" rIns="63304" bIns="31652">
              <a:spAutoFit/>
            </a:bodyPr>
            <a:lstStyle/>
            <a:p>
              <a:pPr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Inline 2100</a:t>
              </a:r>
            </a:p>
          </p:txBody>
        </p:sp>
        <p:sp>
          <p:nvSpPr>
            <p:cNvPr id="71687" name="Line 7"/>
            <p:cNvSpPr>
              <a:spLocks noChangeAspect="1" noChangeShapeType="1"/>
            </p:cNvSpPr>
            <p:nvPr/>
          </p:nvSpPr>
          <p:spPr bwMode="auto">
            <a:xfrm>
              <a:off x="1751" y="1165"/>
              <a:ext cx="0" cy="2840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88" name="Line 8"/>
            <p:cNvSpPr>
              <a:spLocks noChangeAspect="1" noChangeShapeType="1"/>
            </p:cNvSpPr>
            <p:nvPr/>
          </p:nvSpPr>
          <p:spPr bwMode="auto">
            <a:xfrm>
              <a:off x="2508" y="1165"/>
              <a:ext cx="0" cy="2840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89" name="Line 9"/>
            <p:cNvSpPr>
              <a:spLocks noChangeAspect="1" noChangeShapeType="1"/>
            </p:cNvSpPr>
            <p:nvPr/>
          </p:nvSpPr>
          <p:spPr bwMode="auto">
            <a:xfrm>
              <a:off x="3264" y="1165"/>
              <a:ext cx="0" cy="2840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90" name="Line 10"/>
            <p:cNvSpPr>
              <a:spLocks noChangeAspect="1" noChangeShapeType="1"/>
            </p:cNvSpPr>
            <p:nvPr/>
          </p:nvSpPr>
          <p:spPr bwMode="auto">
            <a:xfrm>
              <a:off x="4021" y="1165"/>
              <a:ext cx="0" cy="2840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91" name="Line 11"/>
            <p:cNvSpPr>
              <a:spLocks noChangeAspect="1" noChangeShapeType="1"/>
            </p:cNvSpPr>
            <p:nvPr/>
          </p:nvSpPr>
          <p:spPr bwMode="auto">
            <a:xfrm>
              <a:off x="4778" y="1165"/>
              <a:ext cx="0" cy="2840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92" name="Text Box 12"/>
            <p:cNvSpPr txBox="1">
              <a:spLocks noChangeAspect="1" noChangeArrowheads="1"/>
            </p:cNvSpPr>
            <p:nvPr/>
          </p:nvSpPr>
          <p:spPr bwMode="auto">
            <a:xfrm>
              <a:off x="1636" y="888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3300</a:t>
              </a:r>
            </a:p>
          </p:txBody>
        </p:sp>
        <p:sp>
          <p:nvSpPr>
            <p:cNvPr id="71693" name="Text Box 13"/>
            <p:cNvSpPr txBox="1">
              <a:spLocks noChangeAspect="1" noChangeArrowheads="1"/>
            </p:cNvSpPr>
            <p:nvPr/>
          </p:nvSpPr>
          <p:spPr bwMode="auto">
            <a:xfrm>
              <a:off x="2391" y="888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3500</a:t>
              </a:r>
            </a:p>
          </p:txBody>
        </p:sp>
        <p:sp>
          <p:nvSpPr>
            <p:cNvPr id="71694" name="Text Box 14"/>
            <p:cNvSpPr txBox="1">
              <a:spLocks noChangeAspect="1" noChangeArrowheads="1"/>
            </p:cNvSpPr>
            <p:nvPr/>
          </p:nvSpPr>
          <p:spPr bwMode="auto">
            <a:xfrm>
              <a:off x="3147" y="888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3700</a:t>
              </a:r>
            </a:p>
          </p:txBody>
        </p:sp>
        <p:sp>
          <p:nvSpPr>
            <p:cNvPr id="71695" name="Text Box 15"/>
            <p:cNvSpPr txBox="1">
              <a:spLocks noChangeAspect="1" noChangeArrowheads="1"/>
            </p:cNvSpPr>
            <p:nvPr/>
          </p:nvSpPr>
          <p:spPr bwMode="auto">
            <a:xfrm>
              <a:off x="3903" y="888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3900</a:t>
              </a:r>
            </a:p>
          </p:txBody>
        </p:sp>
        <p:sp>
          <p:nvSpPr>
            <p:cNvPr id="71696" name="Text Box 16"/>
            <p:cNvSpPr txBox="1">
              <a:spLocks noChangeAspect="1" noChangeArrowheads="1"/>
            </p:cNvSpPr>
            <p:nvPr/>
          </p:nvSpPr>
          <p:spPr bwMode="auto">
            <a:xfrm>
              <a:off x="4659" y="888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4100</a:t>
              </a:r>
            </a:p>
          </p:txBody>
        </p:sp>
        <p:sp>
          <p:nvSpPr>
            <p:cNvPr id="71697" name="Line 17"/>
            <p:cNvSpPr>
              <a:spLocks noChangeAspect="1" noChangeShapeType="1"/>
            </p:cNvSpPr>
            <p:nvPr/>
          </p:nvSpPr>
          <p:spPr bwMode="auto">
            <a:xfrm>
              <a:off x="242" y="1182"/>
              <a:ext cx="0" cy="28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98" name="Line 18"/>
            <p:cNvSpPr>
              <a:spLocks noChangeAspect="1" noChangeShapeType="1"/>
            </p:cNvSpPr>
            <p:nvPr/>
          </p:nvSpPr>
          <p:spPr bwMode="auto">
            <a:xfrm>
              <a:off x="999" y="1182"/>
              <a:ext cx="0" cy="28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699" name="Text Box 19"/>
            <p:cNvSpPr txBox="1">
              <a:spLocks noChangeAspect="1" noChangeArrowheads="1"/>
            </p:cNvSpPr>
            <p:nvPr/>
          </p:nvSpPr>
          <p:spPr bwMode="auto">
            <a:xfrm>
              <a:off x="128" y="905"/>
              <a:ext cx="24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2900</a:t>
              </a:r>
            </a:p>
          </p:txBody>
        </p:sp>
        <p:sp>
          <p:nvSpPr>
            <p:cNvPr id="71700" name="Text Box 20"/>
            <p:cNvSpPr txBox="1">
              <a:spLocks noChangeAspect="1" noChangeArrowheads="1"/>
            </p:cNvSpPr>
            <p:nvPr/>
          </p:nvSpPr>
          <p:spPr bwMode="auto">
            <a:xfrm>
              <a:off x="883" y="905"/>
              <a:ext cx="241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3304" tIns="31652" rIns="63304" bIns="31652">
              <a:spAutoFit/>
            </a:bodyPr>
            <a:lstStyle/>
            <a:p>
              <a:pPr algn="ctr" defTabSz="941388"/>
              <a:r>
                <a:rPr lang="en-US" sz="700" b="1" dirty="0">
                  <a:latin typeface="Verdana" pitchFamily="34" charset="0"/>
                  <a:cs typeface="Arial" pitchFamily="34" charset="0"/>
                </a:rPr>
                <a:t>Xline 3100</a:t>
              </a:r>
            </a:p>
          </p:txBody>
        </p:sp>
        <p:sp>
          <p:nvSpPr>
            <p:cNvPr id="71701" name="Line 21"/>
            <p:cNvSpPr>
              <a:spLocks noChangeAspect="1" noChangeShapeType="1"/>
            </p:cNvSpPr>
            <p:nvPr/>
          </p:nvSpPr>
          <p:spPr bwMode="auto">
            <a:xfrm>
              <a:off x="5533" y="1185"/>
              <a:ext cx="0" cy="28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61" name="Picture 13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325" y="1417638"/>
            <a:ext cx="803433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Inline 2013</a:t>
            </a:r>
          </a:p>
        </p:txBody>
      </p:sp>
      <p:sp>
        <p:nvSpPr>
          <p:cNvPr id="78852" name="Oval 4"/>
          <p:cNvSpPr>
            <a:spLocks noChangeArrowheads="1"/>
          </p:cNvSpPr>
          <p:nvPr/>
        </p:nvSpPr>
        <p:spPr bwMode="auto">
          <a:xfrm>
            <a:off x="1295400" y="4979988"/>
            <a:ext cx="339725" cy="288925"/>
          </a:xfrm>
          <a:prstGeom prst="ellipse">
            <a:avLst/>
          </a:prstGeom>
          <a:solidFill>
            <a:srgbClr val="FFFFCC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800" b="1" dirty="0">
              <a:latin typeface="Times New Roman" pitchFamily="18" charset="0"/>
            </a:endParaRP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1306513" y="4954588"/>
            <a:ext cx="311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400" b="1" dirty="0"/>
              <a:t>A</a:t>
            </a:r>
          </a:p>
        </p:txBody>
      </p:sp>
      <p:sp>
        <p:nvSpPr>
          <p:cNvPr id="78854" name="Oval 6"/>
          <p:cNvSpPr>
            <a:spLocks noChangeArrowheads="1"/>
          </p:cNvSpPr>
          <p:nvPr/>
        </p:nvSpPr>
        <p:spPr bwMode="auto">
          <a:xfrm>
            <a:off x="2481263" y="5641975"/>
            <a:ext cx="339725" cy="288925"/>
          </a:xfrm>
          <a:prstGeom prst="ellipse">
            <a:avLst/>
          </a:prstGeom>
          <a:solidFill>
            <a:srgbClr val="FFFFCC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800" b="1" dirty="0">
              <a:latin typeface="Times New Roman" pitchFamily="18" charset="0"/>
            </a:endParaRPr>
          </a:p>
        </p:txBody>
      </p:sp>
      <p:sp>
        <p:nvSpPr>
          <p:cNvPr id="78855" name="Text Box 7"/>
          <p:cNvSpPr txBox="1">
            <a:spLocks noChangeArrowheads="1"/>
          </p:cNvSpPr>
          <p:nvPr/>
        </p:nvSpPr>
        <p:spPr bwMode="auto">
          <a:xfrm>
            <a:off x="2493963" y="5618163"/>
            <a:ext cx="3127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400" b="1" dirty="0"/>
              <a:t>B</a:t>
            </a:r>
          </a:p>
        </p:txBody>
      </p:sp>
      <p:pic>
        <p:nvPicPr>
          <p:cNvPr id="78862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5213" y="6046788"/>
            <a:ext cx="188595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31311</TotalTime>
  <Words>501</Words>
  <Application>Microsoft Macintosh PowerPoint</Application>
  <PresentationFormat>On-screen Show (4:3)</PresentationFormat>
  <Paragraphs>122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Default Design</vt:lpstr>
      <vt:lpstr>Exercise 26c: DHI Mapping</vt:lpstr>
      <vt:lpstr>Inline 1800 - Interpreted</vt:lpstr>
      <vt:lpstr>Inline 1850 - Interpreted</vt:lpstr>
      <vt:lpstr>Inline 1900 - Interpreted</vt:lpstr>
      <vt:lpstr>Inline 1950 - Interpreted</vt:lpstr>
      <vt:lpstr>Inline 2000 - Interpreted</vt:lpstr>
      <vt:lpstr>Inline 2050 - Interpreted</vt:lpstr>
      <vt:lpstr>Inline 2100 - Interpreted</vt:lpstr>
      <vt:lpstr>Inline 2013</vt:lpstr>
      <vt:lpstr>Inline 2013</vt:lpstr>
      <vt:lpstr>Map of OGWC</vt:lpstr>
      <vt:lpstr>Inline 2013</vt:lpstr>
      <vt:lpstr>Crossline 3661</vt:lpstr>
      <vt:lpstr>Map of CGWC – Eastern Compartment</vt:lpstr>
      <vt:lpstr>Exercise 26c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250</cp:revision>
  <cp:lastPrinted>2001-11-26T19:56:19Z</cp:lastPrinted>
  <dcterms:created xsi:type="dcterms:W3CDTF">2001-11-20T13:29:42Z</dcterms:created>
  <dcterms:modified xsi:type="dcterms:W3CDTF">2016-10-27T18:41:20Z</dcterms:modified>
</cp:coreProperties>
</file>